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5B49A2C8-263D-453C-A083-774AE65382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4F60DC15-FF37-4E76-AC42-D03B27D6AE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7BAAAAD-ADE1-4EF0-B1A3-159331795084}" type="datetimeFigureOut">
              <a:rPr lang="ru-RU" altLang="ru-RU"/>
              <a:pPr/>
              <a:t>19.03.2019</a:t>
            </a:fld>
            <a:endParaRPr lang="ru-RU" altLang="ru-RU"/>
          </a:p>
        </p:txBody>
      </p:sp>
      <p:sp>
        <p:nvSpPr>
          <p:cNvPr id="26628" name="Rectangle 4">
            <a:extLst>
              <a:ext uri="{FF2B5EF4-FFF2-40B4-BE49-F238E27FC236}">
                <a16:creationId xmlns="" xmlns:a16="http://schemas.microsoft.com/office/drawing/2014/main" id="{3A93B939-EE85-4FB3-9E96-175A90AB29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="" xmlns:a16="http://schemas.microsoft.com/office/drawing/2014/main" id="{B13BBC57-DC80-4C5E-AAB9-0D19FC2A51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="" xmlns:a16="http://schemas.microsoft.com/office/drawing/2014/main" id="{E05CDA8C-E73B-4962-8670-A4A468E369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6631" name="Rectangle 7">
            <a:extLst>
              <a:ext uri="{FF2B5EF4-FFF2-40B4-BE49-F238E27FC236}">
                <a16:creationId xmlns="" xmlns:a16="http://schemas.microsoft.com/office/drawing/2014/main" id="{443ECE66-451A-44AE-9FA1-90FA2889EE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FFFE4D-E016-4CB8-A61D-5AA081D332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554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B249E3-A3B6-4009-8EE8-9A27C893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04E0-4F70-4440-83D0-DF4DF77975B1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17C231-7B75-4849-AEDE-C3955F81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CC60EC-A13D-40B5-A0F6-950EE3BE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4151-B233-4D50-A1CF-7526CD88C9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88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006A54-B3CF-4EDC-A53E-AFA76618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51DC-098E-4017-A252-2419D3DC76C1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F849D7-A594-4629-8F30-EE8C8787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CD4E33-C299-441A-AC46-E5342562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26FE1-DF5B-4DC0-8D74-120D4A0589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28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C08159-9116-4054-9549-E264C9F2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C02F-B860-4942-B7EC-CEB41CC9F957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5665B0-B20B-4F02-A8BB-629A859B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46BDBE-9500-485A-96CC-22DC9FCA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A4DA3-957D-41E9-A6B0-E9D7A86970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86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5A4B5A-E6F1-4A0B-9B1C-D75F7283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807E-D772-4D87-ADA9-BB7B1CDCC9EB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C0F818-1F0C-485F-B0E0-0AB0D583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022CB3-2920-45EB-8A76-52A163A5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D2F62-9336-4640-945E-67459B2A28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465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C374F0-1112-4033-B382-77FDD82B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1C81-A89D-4003-8914-040B5800C24A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D0F58DD-5CC3-4FFB-8EF9-DCB98572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2245A1-7E21-4EAA-ABB6-53D392CB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6C913-D5F6-4EBA-9B51-F44C2332B1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05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3C3D3CF-BE72-4C12-A3E2-7816A90A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00A3-FD9C-4A69-BEC1-17211FA2ED3A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4CA63F6-E5AB-4697-AF8C-9B8B4AEE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100B0F6-E130-4BF7-8194-78DC4DD2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FC34D-92F6-42AC-9BBB-90BD59C6CA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31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66677A1E-161C-473A-B2E0-290070C5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1477-3D17-4931-9381-108D2EBE8EFB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28DC7565-459B-4F16-902B-E85DBF44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56B6303-0BBA-4B28-B6AE-AD1E209C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F3D87-5546-4DAB-BA39-D0ACA3F380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3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39830486-F1E6-4F00-B4BC-B4DEF97F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32D3-9D5D-4587-A0CE-23BB698A3F12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B6097894-3C5C-4F73-A579-3B1D8C8D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C54531A4-530A-4A16-9E9A-CF25DB8D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F3C33-2DCC-4608-AC5D-3BA914C7F9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41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AE03AB2B-BF2A-486A-824E-01F8C2EFF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6546-CC4C-4AD8-BC99-240674B39AF9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C6CB99F5-20FA-4C3A-8196-9A338CB0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E113A9D3-BF55-4521-9EA8-922A8BDE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91D72-ABFA-4FC8-8722-8B50EC9769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89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955D121-0CA7-4B40-9D2F-97B66FDA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C45C-8F25-4202-9063-16BE759B786B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BC08576-A983-4E1F-99B7-0D317313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336535E-6D7F-43D6-89B8-99F24C91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D5AB9-04A6-4E93-ACF6-370C56FDA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91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B9CBC20-2762-4681-8D5A-147E70F7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C59B-088E-4AA9-AEC0-6276C5E0C479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82D8D20-25DB-4B39-AEFC-76DE35C3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31EED9B-AEBA-4429-85AF-9328D6F6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EA0BF-63A0-49FA-8D91-4156C75721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18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E0DA73CA-8A75-4A59-BC0D-39BED3DFCD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2D07642C-0E26-402F-8DF1-485ECE60F1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55DD5D-10B4-4A9F-B262-33B5034C7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7428E4-C0F1-4D77-BABB-83E0E04EA251}" type="datetime1">
              <a:rPr lang="ru-RU"/>
              <a:pPr>
                <a:defRPr/>
              </a:pPr>
              <a:t>19.03.2019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A1B78-2115-4BF2-BB67-667D38BD0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altLang="ru-RU"/>
              <a:t>IV Всероссийская дистанционная конференция "Проектная деятельность в образовательном учреждении"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0501A1-C9EE-4A3C-AA3F-EE008167B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F732B3-D698-4B59-9A7A-B8380DF682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Группа 8">
            <a:extLst>
              <a:ext uri="{FF2B5EF4-FFF2-40B4-BE49-F238E27FC236}">
                <a16:creationId xmlns="" xmlns:a16="http://schemas.microsoft.com/office/drawing/2014/main" id="{D894C1AD-CFAA-408F-B47E-B85D1DF02E10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4365625"/>
            <a:ext cx="985837" cy="1662113"/>
            <a:chOff x="6228184" y="4365104"/>
            <a:chExt cx="984684" cy="166222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C50DD41C-8DA3-40DB-8C31-CDCD2397B1CA}"/>
                </a:ext>
              </a:extLst>
            </p:cNvPr>
            <p:cNvSpPr/>
            <p:nvPr/>
          </p:nvSpPr>
          <p:spPr>
            <a:xfrm>
              <a:off x="6228184" y="4365104"/>
              <a:ext cx="431295" cy="43182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4A9DF49F-EE47-40CE-B9E1-3C822D3A89F5}"/>
                </a:ext>
              </a:extLst>
            </p:cNvPr>
            <p:cNvSpPr/>
            <p:nvPr/>
          </p:nvSpPr>
          <p:spPr>
            <a:xfrm>
              <a:off x="6844999" y="5290677"/>
              <a:ext cx="367869" cy="3683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00611BB5-0A95-47E2-94FB-9BF68A0A1F3F}"/>
                </a:ext>
              </a:extLst>
            </p:cNvPr>
            <p:cNvSpPr/>
            <p:nvPr/>
          </p:nvSpPr>
          <p:spPr>
            <a:xfrm>
              <a:off x="6508842" y="5843162"/>
              <a:ext cx="183935" cy="18416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E54395-9E0B-4821-8AE0-322EDD73C326}"/>
              </a:ext>
            </a:extLst>
          </p:cNvPr>
          <p:cNvSpPr txBox="1"/>
          <p:nvPr/>
        </p:nvSpPr>
        <p:spPr>
          <a:xfrm>
            <a:off x="5220072" y="5013325"/>
            <a:ext cx="4392613" cy="2031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latin typeface="Arial" panose="020B0604020202020204" pitchFamily="34" charset="0"/>
              </a:rPr>
              <a:t>Вольхина Любовь Дмитриевна</a:t>
            </a:r>
            <a:endParaRPr lang="ru-RU" altLang="ru-RU" dirty="0">
              <a:latin typeface="Arial" panose="020B0604020202020204" pitchFamily="34" charset="0"/>
            </a:endParaRPr>
          </a:p>
          <a:p>
            <a:r>
              <a:rPr lang="ru-RU" altLang="ru-RU" dirty="0">
                <a:latin typeface="Arial" panose="020B0604020202020204" pitchFamily="34" charset="0"/>
              </a:rPr>
              <a:t> воспитатель первой квалификационной </a:t>
            </a:r>
            <a:r>
              <a:rPr lang="ru-RU" altLang="ru-RU" dirty="0" smtClean="0">
                <a:latin typeface="Arial" panose="020B0604020202020204" pitchFamily="34" charset="0"/>
              </a:rPr>
              <a:t>категории</a:t>
            </a:r>
          </a:p>
          <a:p>
            <a:r>
              <a:rPr lang="ru-RU" altLang="ru-RU" dirty="0" smtClean="0">
                <a:latin typeface="Arial" panose="020B0604020202020204" pitchFamily="34" charset="0"/>
              </a:rPr>
              <a:t>Копылова </a:t>
            </a:r>
            <a:r>
              <a:rPr lang="ru-RU" altLang="ru-RU" dirty="0" err="1" smtClean="0">
                <a:latin typeface="Arial" panose="020B0604020202020204" pitchFamily="34" charset="0"/>
              </a:rPr>
              <a:t>Антонида</a:t>
            </a:r>
            <a:r>
              <a:rPr lang="ru-RU" altLang="ru-RU" dirty="0" smtClean="0">
                <a:latin typeface="Arial" panose="020B0604020202020204" pitchFamily="34" charset="0"/>
              </a:rPr>
              <a:t> Викторовна</a:t>
            </a:r>
          </a:p>
          <a:p>
            <a:r>
              <a:rPr lang="ru-RU" altLang="ru-RU" dirty="0">
                <a:latin typeface="Arial" panose="020B0604020202020204" pitchFamily="34" charset="0"/>
              </a:rPr>
              <a:t>в</a:t>
            </a:r>
            <a:r>
              <a:rPr lang="ru-RU" altLang="ru-RU" dirty="0" smtClean="0">
                <a:latin typeface="Arial" panose="020B0604020202020204" pitchFamily="34" charset="0"/>
              </a:rPr>
              <a:t>оспитатель первой квалификационной категории </a:t>
            </a:r>
            <a:endParaRPr lang="ru-RU" altLang="ru-RU" dirty="0">
              <a:latin typeface="Arial" panose="020B0604020202020204" pitchFamily="34" charset="0"/>
            </a:endParaRPr>
          </a:p>
          <a:p>
            <a:endParaRPr lang="ru-RU" altLang="ru-RU" i="1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WordArt 11">
            <a:extLst>
              <a:ext uri="{FF2B5EF4-FFF2-40B4-BE49-F238E27FC236}">
                <a16:creationId xmlns="" xmlns:a16="http://schemas.microsoft.com/office/drawing/2014/main" id="{6CD0E355-83CA-427F-BCD5-AC59073238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1628775"/>
            <a:ext cx="6335713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Проект "Сказочное тесто"</a:t>
            </a:r>
          </a:p>
        </p:txBody>
      </p:sp>
      <p:sp>
        <p:nvSpPr>
          <p:cNvPr id="13325" name="Rectangle 13">
            <a:extLst>
              <a:ext uri="{FF2B5EF4-FFF2-40B4-BE49-F238E27FC236}">
                <a16:creationId xmlns="" xmlns:a16="http://schemas.microsoft.com/office/drawing/2014/main" id="{3168AC25-1BEA-4544-8F59-49AB23D35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44423"/>
            <a:ext cx="6851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dirty="0"/>
              <a:t>Муниципальное </a:t>
            </a:r>
            <a:r>
              <a:rPr lang="ru-RU" altLang="ru-RU" dirty="0" smtClean="0"/>
              <a:t>казенное детское образовательное учреждение Новосибирского района Новосибирской области- детский сад комбинированного вида «Капелька»</a:t>
            </a:r>
            <a:endParaRPr lang="ru-RU" altLang="ru-RU" dirty="0"/>
          </a:p>
          <a:p>
            <a:pPr algn="ctr"/>
            <a:r>
              <a:rPr lang="ru-RU" alt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52" y="2492375"/>
            <a:ext cx="3660320" cy="2745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5">
            <a:extLst>
              <a:ext uri="{FF2B5EF4-FFF2-40B4-BE49-F238E27FC236}">
                <a16:creationId xmlns="" xmlns:a16="http://schemas.microsoft.com/office/drawing/2014/main" id="{480892EB-F41B-45C0-A6EC-4B1E4169FB7F}"/>
              </a:ext>
            </a:extLst>
          </p:cNvPr>
          <p:cNvGrpSpPr>
            <a:grpSpLocks/>
          </p:cNvGrpSpPr>
          <p:nvPr/>
        </p:nvGrpSpPr>
        <p:grpSpPr bwMode="auto">
          <a:xfrm rot="4737650">
            <a:off x="7535863" y="109537"/>
            <a:ext cx="1062038" cy="1795463"/>
            <a:chOff x="6228184" y="4365104"/>
            <a:chExt cx="984684" cy="166222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6DC1B529-469B-452C-9B21-AE22D91555C4}"/>
                </a:ext>
              </a:extLst>
            </p:cNvPr>
            <p:cNvSpPr/>
            <p:nvPr/>
          </p:nvSpPr>
          <p:spPr>
            <a:xfrm>
              <a:off x="6227883" y="4364079"/>
              <a:ext cx="432731" cy="432089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C4C441D9-6527-4A37-AD2E-BEF7F91C5110}"/>
                </a:ext>
              </a:extLst>
            </p:cNvPr>
            <p:cNvSpPr/>
            <p:nvPr/>
          </p:nvSpPr>
          <p:spPr>
            <a:xfrm>
              <a:off x="6844416" y="5290348"/>
              <a:ext cx="367968" cy="367423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639B9DAE-F342-454E-A877-46D377AF2595}"/>
                </a:ext>
              </a:extLst>
            </p:cNvPr>
            <p:cNvSpPr/>
            <p:nvPr/>
          </p:nvSpPr>
          <p:spPr>
            <a:xfrm>
              <a:off x="6506469" y="5844253"/>
              <a:ext cx="183984" cy="183711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3D55835-07E6-4C97-98DC-99B09236D9D5}"/>
              </a:ext>
            </a:extLst>
          </p:cNvPr>
          <p:cNvSpPr/>
          <p:nvPr/>
        </p:nvSpPr>
        <p:spPr>
          <a:xfrm rot="2235220">
            <a:off x="428283" y="4459471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76BAA8CE-19A5-4718-88D5-AD32E922ACC6}"/>
              </a:ext>
            </a:extLst>
          </p:cNvPr>
          <p:cNvSpPr/>
          <p:nvPr/>
        </p:nvSpPr>
        <p:spPr>
          <a:xfrm>
            <a:off x="1042988" y="1052513"/>
            <a:ext cx="7561262" cy="4824412"/>
          </a:xfrm>
          <a:prstGeom prst="roundRect">
            <a:avLst>
              <a:gd name="adj" fmla="val 4531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Цель :</a:t>
            </a:r>
          </a:p>
          <a:p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Познакомить детей с историей возникновения тестопластики, её возможностями.</a:t>
            </a:r>
          </a:p>
          <a:p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Научить владеть различными материалами и инструментами.</a:t>
            </a:r>
          </a:p>
          <a:p>
            <a:r>
              <a:rPr lang="ru-RU" alt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Начать формирование знаний о композиции, основах цветоведения, технике работы с гуашью.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56DB68A9-56F9-4477-802F-6AEF348C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6119812" cy="1143000"/>
          </a:xfrm>
        </p:spPr>
        <p:txBody>
          <a:bodyPr/>
          <a:lstStyle/>
          <a:p>
            <a:r>
              <a:rPr lang="ru-RU" altLang="ru-RU" sz="5400">
                <a:solidFill>
                  <a:schemeClr val="hlink"/>
                </a:solidFill>
              </a:rPr>
              <a:t>Цветное</a:t>
            </a:r>
            <a:r>
              <a:rPr lang="ru-RU" altLang="ru-RU" sz="4000"/>
              <a:t> и </a:t>
            </a:r>
            <a:r>
              <a:rPr lang="ru-RU" altLang="ru-RU"/>
              <a:t>белое тесто</a:t>
            </a:r>
            <a:r>
              <a:rPr lang="ru-RU" altLang="ru-RU" sz="4000"/>
              <a:t/>
            </a:r>
            <a:br>
              <a:rPr lang="ru-RU" altLang="ru-RU" sz="4000"/>
            </a:br>
            <a:endParaRPr lang="ru-RU" altLang="ru-RU" sz="4000"/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EA7DE11C-E623-4262-BC7F-B953AD84A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r>
              <a:rPr lang="ru-RU" altLang="ru-RU" sz="2800"/>
              <a:t>Познакомить детей с новым материалом- тестом,  красителями - свекольный, морковный сок, какао; выполнить разные действия с тестом: отщипывать, мять, катать колбаски и  шарики, сплющивать и т.д. </a:t>
            </a:r>
          </a:p>
          <a:p>
            <a:endParaRPr lang="ru-RU" altLang="ru-RU" sz="2800"/>
          </a:p>
        </p:txBody>
      </p:sp>
      <p:pic>
        <p:nvPicPr>
          <p:cNvPr id="16388" name="Picture 4">
            <a:extLst>
              <a:ext uri="{FF2B5EF4-FFF2-40B4-BE49-F238E27FC236}">
                <a16:creationId xmlns="" xmlns:a16="http://schemas.microsoft.com/office/drawing/2014/main" id="{6206A3D2-8F0C-482E-A32D-2FB7EB5E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768725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="" xmlns:a16="http://schemas.microsoft.com/office/drawing/2014/main" id="{71E8A8B0-0448-47A9-84C8-D521B7E06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552825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61A05C56-A34A-4689-98CF-7588804F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0713"/>
            <a:ext cx="5940425" cy="1143000"/>
          </a:xfrm>
        </p:spPr>
        <p:txBody>
          <a:bodyPr/>
          <a:lstStyle/>
          <a:p>
            <a:r>
              <a:rPr lang="ru-RU" altLang="ru-RU" sz="4000">
                <a:solidFill>
                  <a:srgbClr val="FF0000"/>
                </a:solidFill>
              </a:rPr>
              <a:t>Бабочки, цветочки 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744A9400-1B94-4D09-B195-17B2E6106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989138"/>
            <a:ext cx="5338762" cy="3805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Учимся делить на части откручивание, отщипывание, разрезание  нитью, разрезание и надрезание стекой, формование.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Развивать мелкую моторику рук: вырабатывать ловкость, умение управлять своими движениями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Обогащать сенсорный опыт детей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Учить раскрашивать  изделия в соответствии с  характерными особенности.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="" xmlns:a16="http://schemas.microsoft.com/office/drawing/2014/main" id="{518FC05D-C0E3-4179-ABB5-CD3699EB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254476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29000"/>
            <a:ext cx="2214246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F6355C29-0643-4AC2-9426-F7A6CD11A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300" cy="1143000"/>
          </a:xfrm>
        </p:spPr>
        <p:txBody>
          <a:bodyPr/>
          <a:lstStyle/>
          <a:p>
            <a:r>
              <a:rPr lang="ru-RU" altLang="ru-RU" sz="4000">
                <a:solidFill>
                  <a:srgbClr val="009900"/>
                </a:solidFill>
              </a:rPr>
              <a:t>Грибочки и листочки</a:t>
            </a:r>
            <a:r>
              <a:rPr lang="ru-RU" altLang="ru-RU" sz="4000"/>
              <a:t> 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79EF5CCA-9129-4152-A466-D9C6323BC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1268413"/>
            <a:ext cx="5627687" cy="4525962"/>
          </a:xfrm>
        </p:spPr>
        <p:txBody>
          <a:bodyPr/>
          <a:lstStyle/>
          <a:p>
            <a:r>
              <a:rPr lang="ru-RU" altLang="ru-RU" sz="2800"/>
              <a:t>Показать приемы лепки грибов.</a:t>
            </a:r>
          </a:p>
          <a:p>
            <a:r>
              <a:rPr lang="ru-RU" altLang="ru-RU" sz="2800"/>
              <a:t>Развивать мелкую моторику рук: вырабатывать ловкость, умение управлять своими движениями</a:t>
            </a:r>
          </a:p>
          <a:p>
            <a:r>
              <a:rPr lang="ru-RU" altLang="ru-RU" sz="2800"/>
              <a:t>Учимся придавать форму: раскатать в ладонях, сплющить, вдавить, вытянуть, согнуть.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600012" cy="3466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D6771E14-D043-4393-8713-F9FF5121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49275"/>
            <a:ext cx="5986463" cy="1143000"/>
          </a:xfrm>
        </p:spPr>
        <p:txBody>
          <a:bodyPr/>
          <a:lstStyle/>
          <a:p>
            <a:r>
              <a:rPr lang="ru-RU" altLang="ru-RU" sz="4000">
                <a:solidFill>
                  <a:srgbClr val="009900"/>
                </a:solidFill>
              </a:rPr>
              <a:t>Елочка- иголочка</a:t>
            </a:r>
            <a:r>
              <a:rPr lang="ru-RU" altLang="ru-RU" sz="4000"/>
              <a:t> 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53846C42-6FF7-453C-A62D-B70A3C44C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770563" cy="4525963"/>
          </a:xfrm>
        </p:spPr>
        <p:txBody>
          <a:bodyPr/>
          <a:lstStyle/>
          <a:p>
            <a:r>
              <a:rPr lang="ru-RU" altLang="ru-RU" sz="2800"/>
              <a:t>Изготовление елочки из деталей. </a:t>
            </a:r>
          </a:p>
          <a:p>
            <a:r>
              <a:rPr lang="ru-RU" altLang="ru-RU" sz="2800"/>
              <a:t>Учимся соединять детали: прижать, примазать, загладить. Развивать фантазию, украшая готовые поделки крупой, бусинами.</a:t>
            </a:r>
          </a:p>
          <a:p>
            <a:r>
              <a:rPr lang="ru-RU" altLang="ru-RU" sz="2800"/>
              <a:t>Развивать мелкую моторику, зрительно – двигательную координацию, речь.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3088343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59B6A121-999B-44B7-8C2A-F5A6BC5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476250"/>
            <a:ext cx="4043362" cy="1143000"/>
          </a:xfrm>
        </p:spPr>
        <p:txBody>
          <a:bodyPr/>
          <a:lstStyle/>
          <a:p>
            <a:pPr algn="l"/>
            <a:r>
              <a:rPr lang="ru-RU" altLang="ru-RU" sz="4000" dirty="0" smtClean="0">
                <a:solidFill>
                  <a:srgbClr val="FF0000"/>
                </a:solidFill>
              </a:rPr>
              <a:t>Сердце для мамы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="" xmlns:a16="http://schemas.microsoft.com/office/drawing/2014/main" id="{BE52654C-6555-418D-B359-0878B32F7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228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Изготовление символа сердца с использованием шаблона.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Учимся оформлять изделие: дополняем мелкими деталями (налепами), процарапывание различными инструментами, оформление рельефом (оттиском).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Развивать фантазию, мелкую моторику, зрительно – двигательную координацию, речь.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4863" y="1744790"/>
            <a:ext cx="4384306" cy="3288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737CF3F9-3410-4599-B606-FB47CAC4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49275"/>
            <a:ext cx="4762500" cy="1143000"/>
          </a:xfrm>
        </p:spPr>
        <p:txBody>
          <a:bodyPr/>
          <a:lstStyle/>
          <a:p>
            <a:r>
              <a:rPr lang="ru-RU" altLang="ru-RU">
                <a:solidFill>
                  <a:schemeClr val="accent2"/>
                </a:solidFill>
              </a:rPr>
              <a:t>Куличики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5F77424B-DA5E-4120-BF96-81C5EBCDB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835525" cy="4525963"/>
          </a:xfrm>
        </p:spPr>
        <p:txBody>
          <a:bodyPr/>
          <a:lstStyle/>
          <a:p>
            <a:r>
              <a:rPr lang="ru-RU" altLang="ru-RU"/>
              <a:t>Изготовление кулича из коричневого  и белого теста.</a:t>
            </a:r>
          </a:p>
          <a:p>
            <a:r>
              <a:rPr lang="ru-RU" altLang="ru-RU"/>
              <a:t>Развивать мышление, память, глазомер.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291830" cy="43891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DC11DB3C-9B8F-4CDA-9143-C7CC8BD1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dirty="0"/>
          </a:p>
          <a:p>
            <a:pPr algn="ctr"/>
            <a:endParaRPr lang="ru-RU" altLang="ru-RU" dirty="0"/>
          </a:p>
          <a:p>
            <a:pPr algn="ctr"/>
            <a:r>
              <a:rPr lang="ru-RU" altLang="ru-RU" sz="4800" dirty="0">
                <a:solidFill>
                  <a:srgbClr val="00990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291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Цветное и белое тесто </vt:lpstr>
      <vt:lpstr>Бабочки, цветочки  </vt:lpstr>
      <vt:lpstr>Грибочки и листочки  </vt:lpstr>
      <vt:lpstr>Елочка- иголочка </vt:lpstr>
      <vt:lpstr>Сердце для мамы</vt:lpstr>
      <vt:lpstr>Куличики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56</cp:revision>
  <dcterms:created xsi:type="dcterms:W3CDTF">2012-08-02T12:17:38Z</dcterms:created>
  <dcterms:modified xsi:type="dcterms:W3CDTF">2019-03-19T13:52:48Z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